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7" r:id="rId3"/>
    <p:sldId id="268" r:id="rId4"/>
    <p:sldId id="285" r:id="rId5"/>
    <p:sldId id="286" r:id="rId6"/>
    <p:sldId id="287" r:id="rId7"/>
    <p:sldId id="284" r:id="rId8"/>
    <p:sldId id="279" r:id="rId9"/>
    <p:sldId id="278" r:id="rId10"/>
    <p:sldId id="280" r:id="rId11"/>
    <p:sldId id="281" r:id="rId12"/>
    <p:sldId id="282" r:id="rId13"/>
    <p:sldId id="283" r:id="rId14"/>
    <p:sldId id="288" r:id="rId15"/>
    <p:sldId id="27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Jackson’s men wading the Potomac at White’s 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3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Jackson’s men wading the Potomac at White’s 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Jackson’s men wading the Potomac at White’s 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Cavalry Crossing a Ford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Walt Whitman,</a:t>
            </a:r>
          </a:p>
          <a:p>
            <a:r>
              <a:rPr lang="en-US" i="1" dirty="0"/>
              <a:t>Leaves of Grass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16435"/>
            <a:ext cx="10262346" cy="6841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1908" y="5110476"/>
            <a:ext cx="920227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Over boundless plains they stream and gleam</a:t>
            </a:r>
            <a:endParaRPr lang="en-US" sz="3200" i="1" dirty="0">
              <a:ea typeface="Times New Roman" panose="02020603050405020304" pitchFamily="18" charset="0"/>
            </a:endParaRPr>
          </a:p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No chief in view!</a:t>
            </a:r>
            <a:endParaRPr lang="en-US" sz="3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7"/>
          <a:stretch/>
        </p:blipFill>
        <p:spPr>
          <a:xfrm>
            <a:off x="6073" y="-1"/>
            <a:ext cx="12185927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278" y="606552"/>
            <a:ext cx="65263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Afar, in twinkling distance lost,</a:t>
            </a:r>
            <a:endParaRPr lang="en-US" sz="3200" i="1" dirty="0">
              <a:ea typeface="Times New Roman" panose="02020603050405020304" pitchFamily="18" charset="0"/>
            </a:endParaRPr>
          </a:p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(So legends tell) he lonely wends</a:t>
            </a:r>
            <a:endParaRPr lang="en-US" sz="3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7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58"/>
            <a:ext cx="12191999" cy="6628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3997" y="1054507"/>
            <a:ext cx="77746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And back through all that shining host</a:t>
            </a:r>
          </a:p>
          <a:p>
            <a:pPr marL="68580" marR="0">
              <a:spcBef>
                <a:spcPts val="300"/>
              </a:spcBef>
              <a:spcAft>
                <a:spcPts val="300"/>
              </a:spcAft>
              <a:tabLst>
                <a:tab pos="434340" algn="l"/>
              </a:tabLst>
            </a:pPr>
            <a:r>
              <a:rPr lang="en-US" sz="3200" i="1" kern="1400" dirty="0">
                <a:ea typeface="Times New Roman" panose="02020603050405020304" pitchFamily="18" charset="0"/>
              </a:rPr>
              <a:t>His mandate sends. </a:t>
            </a:r>
            <a:endParaRPr lang="en-US" sz="3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8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12192000" cy="6858000"/>
          </a:xfrm>
          <a:solidFill>
            <a:schemeClr val="bg1"/>
          </a:solid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9" y="4585447"/>
            <a:ext cx="11040034" cy="1990165"/>
          </a:xfrm>
        </p:spPr>
        <p:txBody>
          <a:bodyPr/>
          <a:lstStyle/>
          <a:p>
            <a:pPr indent="-457200"/>
            <a:r>
              <a:rPr lang="en-US" dirty="0"/>
              <a:t>A line in long array, where they wind betwixt green islands;</a:t>
            </a:r>
            <a:br>
              <a:rPr lang="en-US" dirty="0"/>
            </a:br>
            <a:r>
              <a:rPr lang="en-US" dirty="0"/>
              <a:t>They take a serpentine course—their arms flash in the sun— 	Hark to the musical clank;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350047"/>
            <a:ext cx="6350000" cy="4235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9" y="4585447"/>
            <a:ext cx="11040034" cy="1990165"/>
          </a:xfrm>
        </p:spPr>
        <p:txBody>
          <a:bodyPr/>
          <a:lstStyle/>
          <a:p>
            <a:r>
              <a:rPr lang="en-US" dirty="0"/>
              <a:t>Behold the silvery river—in it the splashing horses, loitering, 	stop to drink;</a:t>
            </a:r>
            <a:br>
              <a:rPr lang="en-US" dirty="0"/>
            </a:br>
            <a:r>
              <a:rPr lang="en-US" dirty="0"/>
              <a:t>Behold the brown-faced men—each group, each person, a 	picture—the negligent rest on the saddles;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6541"/>
          <a:stretch/>
        </p:blipFill>
        <p:spPr>
          <a:xfrm>
            <a:off x="3708400" y="132479"/>
            <a:ext cx="6350000" cy="463923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6565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9" y="5046138"/>
            <a:ext cx="11040034" cy="1275479"/>
          </a:xfrm>
        </p:spPr>
        <p:txBody>
          <a:bodyPr/>
          <a:lstStyle/>
          <a:p>
            <a:r>
              <a:rPr lang="en-US" dirty="0"/>
              <a:t>Some emerge on the opposite bank—others are just entering the ford—while,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394696"/>
            <a:ext cx="6350000" cy="42502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352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9" y="4690534"/>
            <a:ext cx="11040034" cy="1275479"/>
          </a:xfrm>
        </p:spPr>
        <p:txBody>
          <a:bodyPr/>
          <a:lstStyle/>
          <a:p>
            <a:r>
              <a:rPr lang="en-US" dirty="0"/>
              <a:t>Scarlet, and blue, and snowy white,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guidon</a:t>
            </a:r>
            <a:r>
              <a:rPr lang="en-US" dirty="0"/>
              <a:t> flags flutter gaily in the wind.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633157"/>
            <a:ext cx="6350000" cy="37733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767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Night March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17259"/>
            <a:ext cx="8229600" cy="1099362"/>
          </a:xfrm>
        </p:spPr>
        <p:txBody>
          <a:bodyPr/>
          <a:lstStyle/>
          <a:p>
            <a:r>
              <a:rPr lang="en-US" dirty="0"/>
              <a:t>Herman Melville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3352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46149"/>
            <a:ext cx="11483901" cy="646980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76915"/>
              </p:ext>
            </p:extLst>
          </p:nvPr>
        </p:nvGraphicFramePr>
        <p:xfrm>
          <a:off x="363070" y="4429161"/>
          <a:ext cx="8556812" cy="975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556812">
                  <a:extLst>
                    <a:ext uri="{9D8B030D-6E8A-4147-A177-3AD203B41FA5}">
                      <a16:colId xmlns:a16="http://schemas.microsoft.com/office/drawing/2014/main" val="36288143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With banners furled and clarions mute,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0756433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An army passes in the night;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0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07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0144"/>
            <a:ext cx="11443446" cy="653613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98485"/>
              </p:ext>
            </p:extLst>
          </p:nvPr>
        </p:nvGraphicFramePr>
        <p:xfrm>
          <a:off x="4639235" y="5303220"/>
          <a:ext cx="7167283" cy="975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167283">
                  <a:extLst>
                    <a:ext uri="{9D8B030D-6E8A-4147-A177-3AD203B41FA5}">
                      <a16:colId xmlns:a16="http://schemas.microsoft.com/office/drawing/2014/main" val="3628814350"/>
                    </a:ext>
                  </a:extLst>
                </a:gridCol>
              </a:tblGrid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And beaming spears and helms salute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7832791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The dark with bright.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8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7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"/>
            <a:ext cx="10206318" cy="679996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14378"/>
              </p:ext>
            </p:extLst>
          </p:nvPr>
        </p:nvGraphicFramePr>
        <p:xfrm>
          <a:off x="829235" y="5462335"/>
          <a:ext cx="6714565" cy="975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714565">
                  <a:extLst>
                    <a:ext uri="{9D8B030D-6E8A-4147-A177-3AD203B41FA5}">
                      <a16:colId xmlns:a16="http://schemas.microsoft.com/office/drawing/2014/main" val="20357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In silence deep the legions stream,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804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i="1" kern="1400" dirty="0">
                          <a:effectLst/>
                        </a:rPr>
                        <a:t>With open ranks, in order true;</a:t>
                      </a:r>
                      <a:endParaRPr lang="en-US" sz="32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74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55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164</Words>
  <Application>Microsoft Office PowerPoint</Application>
  <PresentationFormat>Widescreen</PresentationFormat>
  <Paragraphs>27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Brushed Metal 16x9</vt:lpstr>
      <vt:lpstr>Cavalry Crossing a Ford</vt:lpstr>
      <vt:lpstr>A line in long array, where they wind betwixt green islands; They take a serpentine course—their arms flash in the sun—  Hark to the musical clank; </vt:lpstr>
      <vt:lpstr>Behold the silvery river—in it the splashing horses, loitering,  stop to drink; Behold the brown-faced men—each group, each person, a  picture—the negligent rest on the saddles;</vt:lpstr>
      <vt:lpstr>Some emerge on the opposite bank—others are just entering the ford—while,</vt:lpstr>
      <vt:lpstr>Scarlet, and blue, and snowy white, The guidon flags flutter gaily in the wind.</vt:lpstr>
      <vt:lpstr>Night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2016-07-24T02:15:09Z</dcterms:created>
  <dcterms:modified xsi:type="dcterms:W3CDTF">2016-10-08T03:20:03Z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